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Quattrocento"/>
      <p:regular r:id="rId15"/>
    </p:embeddedFont>
    <p:embeddedFont>
      <p:font typeface="Quattrocento"/>
      <p:regular r:id="rId16"/>
    </p:embeddedFont>
    <p:embeddedFont>
      <p:font typeface="Quattrocento"/>
      <p:regular r:id="rId17"/>
    </p:embeddedFont>
    <p:embeddedFont>
      <p:font typeface="Quattrocent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5217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Exchange Rate Prediction with PSO-Optimized Neural Networks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Forecasting GBP/USD exchange rates using neural networks optimized by Particle Swarm Optimization.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676305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44" y="5683925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658445"/>
            <a:ext cx="201918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 Bold" pitchFamily="34" charset="0"/>
                <a:ea typeface="Quattrocento Bold" pitchFamily="34" charset="-122"/>
                <a:cs typeface="Quattrocento Bold" pitchFamily="34" charset="-120"/>
              </a:rPr>
              <a:t>by Amr Zohier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94121"/>
            <a:ext cx="82132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Overview and Objectives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249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Time series forecasting applied to financial markets.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7090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Predicting exchange rates with advanced neural network models.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7249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Optimizing hyperparameters using Particle Swarm Optimization (PSO).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75392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Comparing traditional and PSO-optimized model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8695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Sources and Time Frame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393281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Federal Reserve Economic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24076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Normalized GDP and Libor rates.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3932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OECD Statistics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888819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Current account to GDP ratios.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85448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7247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Forex Rates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20301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Daily GBP/USD rates from 2001 to 2020.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720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Preparation Methodology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3909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3321368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Collection &amp; Merging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168854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Combined diverse datasets at different frequencies.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721662" y="323909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499497" y="3321368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9497" y="3816906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Created lagged sequences to capture temporal dependencies.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79667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8789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Train/Test Split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37448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Reserving last 50 observations for rigorous testing.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73149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Base Neural Network Models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352234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Multilayer Perceptron (MLP)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Variable layers &amp; neurons.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Early stopping for training.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Baseline RMSE: 0.01295.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468641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Convolutional Neural Network (CNN)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Conv1D and max pooling layers.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Baseline RMSE: 0.03028.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410" y="779383"/>
            <a:ext cx="7531179" cy="135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Particle Swarm Optimization for Hyperparameters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10" y="2480310"/>
            <a:ext cx="1152049" cy="13824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03978" y="2710696"/>
            <a:ext cx="3034784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 Algorithm Overview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303978" y="3187779"/>
            <a:ext cx="603361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Swarm intelligence to optimize neural hyperparameters.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10" y="3862745"/>
            <a:ext cx="1152049" cy="22049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03978" y="4093131"/>
            <a:ext cx="3052167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Optimization Parameters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303978" y="4570214"/>
            <a:ext cx="603361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Number of layers and neurons.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2303978" y="5019437"/>
            <a:ext cx="603361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Activation functions including Swish.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2303978" y="5468660"/>
            <a:ext cx="603361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Dropout and learning rates.</a:t>
            </a:r>
            <a:endParaRPr lang="en-US" sz="18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10" y="6067663"/>
            <a:ext cx="1152049" cy="138243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303978" y="6298049"/>
            <a:ext cx="3573780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 PSO Implementation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2303978" y="6775133"/>
            <a:ext cx="603361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Tracks personal and global bests for convergence.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1248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 Results and Comparison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579495"/>
            <a:ext cx="7468553" cy="2837617"/>
          </a:xfrm>
          <a:prstGeom prst="roundRect">
            <a:avLst>
              <a:gd name="adj" fmla="val 12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3587115"/>
            <a:ext cx="7453312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3738324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438198" y="3738324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Baseline RMSE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01526" y="3738324"/>
            <a:ext cx="137707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PSO-Optimized RMSE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2164854" y="3738324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Improvement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31744" y="5038606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71059" y="5189815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MLP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438198" y="5189815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0.01295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5189815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0.00708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2164854" y="5189815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45.33%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331744" y="5724049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71059" y="5875258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CNN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438198" y="5875258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0.03028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10301526" y="5875258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0.00654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2164854" y="5875258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78.40%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7145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Conclusions and Future Directions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938463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376124" y="29384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PSO Impact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76124" y="3434001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Significantly improves neural network forecasting performance.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196697" y="4056340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735098" y="40563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 Insights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735098" y="4551878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Optimized CNNs outperform MLPs; Swish activation benefits noted.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555790" y="5557242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2094190" y="5557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094190" y="6052780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Explore multivariate models, alternative optimizers, real-time prediction.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2025-05-12T08:28:41Z</dcterms:created>
  <dcterms:modified xsi:type="dcterms:W3CDTF">2025-05-12T08:28:41Z</dcterms:modified>
</cp:coreProperties>
</file>